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8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2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1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1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6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1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4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the-machine-learning-lifecycle-in-2021-473717c633bc" TargetMode="External"/><Relationship Id="rId4" Type="http://schemas.openxmlformats.org/officeDocument/2006/relationships/hyperlink" Target="https://neptune.ai/blog/model-deployment-strategie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hyperlink" Target="https://www.kaggle.com/datasets/lakshmi25npathi/online-retail-dataset?select=online_retail_II.xlsx" TargetMode="External"/><Relationship Id="rId4" Type="http://schemas.openxmlformats.org/officeDocument/2006/relationships/hyperlink" Target="https://archive.ics.uci.edu/ml/datasets/Online+Retail+I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945" y="1967346"/>
            <a:ext cx="9144000" cy="221672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Online Retailer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Customer Segmentation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2691" y="4781863"/>
            <a:ext cx="4499775" cy="1214204"/>
          </a:xfrm>
        </p:spPr>
        <p:txBody>
          <a:bodyPr>
            <a:noAutofit/>
          </a:bodyPr>
          <a:lstStyle/>
          <a:p>
            <a:pPr algn="r"/>
            <a:r>
              <a:rPr lang="en-US" sz="1800" dirty="0" smtClean="0"/>
              <a:t>Data Science Capstone </a:t>
            </a:r>
          </a:p>
          <a:p>
            <a:pPr algn="r"/>
            <a:r>
              <a:rPr lang="en-US" sz="1800" dirty="0" smtClean="0"/>
              <a:t>Spring 2022 SECS 7259-01 22124</a:t>
            </a:r>
          </a:p>
          <a:p>
            <a:pPr algn="r"/>
            <a:r>
              <a:rPr lang="en-US" sz="1800" dirty="0" smtClean="0"/>
              <a:t>Vidya Rayanoothala</a:t>
            </a:r>
          </a:p>
          <a:p>
            <a:pPr algn="r"/>
            <a:endParaRPr lang="en-US" sz="1800" dirty="0" smtClean="0"/>
          </a:p>
          <a:p>
            <a:pPr algn="r"/>
            <a:endParaRPr lang="en-US" sz="1800" dirty="0" smtClean="0"/>
          </a:p>
          <a:p>
            <a:pPr algn="r"/>
            <a:endParaRPr lang="en-US" sz="1800" dirty="0"/>
          </a:p>
        </p:txBody>
      </p:sp>
      <p:pic>
        <p:nvPicPr>
          <p:cNvPr id="1026" name="Picture 2" descr="Market and Customer Segmentation Studies in Andheri East, Mumbai, Market  Search India Private Limited | ID: 216442039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436"/>
            <a:ext cx="4316995" cy="25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876" y="0"/>
            <a:ext cx="5528124" cy="1570182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0"/>
    </mc:Choice>
    <mc:Fallback xmlns="">
      <p:transition spd="slow" advTm="73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Exploratory Data Analysis (contd.)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1736436"/>
            <a:ext cx="5689601" cy="4064000"/>
          </a:xfrm>
        </p:spPr>
        <p:txBody>
          <a:bodyPr vert="horz" lIns="91440" tIns="45720" rIns="91440" bIns="45720" rtlCol="0"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/>
              <a:t>Further review of Cancel Orders:</a:t>
            </a:r>
          </a:p>
          <a:p>
            <a:pPr lvl="2"/>
            <a:r>
              <a:rPr lang="en-US" sz="1800" dirty="0"/>
              <a:t>Mainly coincided with peak order </a:t>
            </a:r>
            <a:r>
              <a:rPr lang="en-US" sz="1800" dirty="0" smtClean="0"/>
              <a:t>days</a:t>
            </a:r>
          </a:p>
          <a:p>
            <a:pPr lvl="2"/>
            <a:r>
              <a:rPr lang="en-US" sz="1800" dirty="0" smtClean="0"/>
              <a:t>About a third of customers cancelled orders</a:t>
            </a:r>
          </a:p>
          <a:p>
            <a:pPr lvl="2"/>
            <a:r>
              <a:rPr lang="en-US" sz="1800" dirty="0" smtClean="0"/>
              <a:t>Equates to just 8% of revenue</a:t>
            </a:r>
          </a:p>
          <a:p>
            <a:pPr lvl="2"/>
            <a:r>
              <a:rPr lang="en-US" sz="1800" dirty="0" smtClean="0"/>
              <a:t>Top 3 Most cancels by Countries that order revenue with in Top 5:</a:t>
            </a:r>
          </a:p>
          <a:p>
            <a:pPr lvl="3"/>
            <a:r>
              <a:rPr lang="en-US" sz="1600" dirty="0" smtClean="0"/>
              <a:t>United Kingdom</a:t>
            </a:r>
          </a:p>
          <a:p>
            <a:pPr lvl="3"/>
            <a:r>
              <a:rPr lang="en-US" sz="1600" dirty="0" smtClean="0"/>
              <a:t>EIRE</a:t>
            </a:r>
          </a:p>
          <a:p>
            <a:pPr lvl="3"/>
            <a:r>
              <a:rPr lang="en-US" sz="1600" dirty="0" smtClean="0"/>
              <a:t>France</a:t>
            </a:r>
            <a:endParaRPr lang="en-US" sz="1600" dirty="0"/>
          </a:p>
          <a:p>
            <a:pPr lvl="2"/>
            <a:r>
              <a:rPr lang="en-US" sz="1800" dirty="0" smtClean="0"/>
              <a:t>About 49% of products have had cancelled orders</a:t>
            </a:r>
          </a:p>
          <a:p>
            <a:pPr lvl="2"/>
            <a:endParaRPr lang="en-US" sz="18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009" y="1126836"/>
            <a:ext cx="6620092" cy="48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59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Baseline vs. V1 model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182" y="1302327"/>
            <a:ext cx="6049818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Scatter plot of revenue to time distribution indicated 3 clusters</a:t>
            </a:r>
          </a:p>
          <a:p>
            <a:pPr lvl="1"/>
            <a:r>
              <a:rPr lang="en-US" sz="1800" dirty="0"/>
              <a:t>Cluster </a:t>
            </a:r>
            <a:r>
              <a:rPr lang="en-US" sz="1800" dirty="0" smtClean="0"/>
              <a:t>0: </a:t>
            </a:r>
            <a:r>
              <a:rPr lang="en-US" sz="1800" dirty="0"/>
              <a:t>Orders with moderate revenue generation</a:t>
            </a:r>
          </a:p>
          <a:p>
            <a:pPr lvl="1"/>
            <a:r>
              <a:rPr lang="en-US" sz="1800" dirty="0"/>
              <a:t>Cluster </a:t>
            </a:r>
            <a:r>
              <a:rPr lang="en-US" sz="1800" dirty="0" smtClean="0"/>
              <a:t>1: Orders </a:t>
            </a:r>
            <a:r>
              <a:rPr lang="en-US" sz="1800" dirty="0"/>
              <a:t>that were cancelled and resulted in loss of revenue</a:t>
            </a:r>
          </a:p>
          <a:p>
            <a:pPr lvl="1"/>
            <a:r>
              <a:rPr lang="en-US" sz="1800" dirty="0" smtClean="0"/>
              <a:t>Cluster 2: </a:t>
            </a:r>
            <a:r>
              <a:rPr lang="en-US" sz="1800" dirty="0"/>
              <a:t>Orders with high revenue </a:t>
            </a:r>
            <a:r>
              <a:rPr lang="en-US" sz="1800" dirty="0" smtClean="0"/>
              <a:t>generation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dirty="0" smtClean="0"/>
              <a:t>K </a:t>
            </a:r>
            <a:r>
              <a:rPr lang="en-US" sz="2000" dirty="0"/>
              <a:t>M</a:t>
            </a:r>
            <a:r>
              <a:rPr lang="en-US" sz="2000" dirty="0" smtClean="0"/>
              <a:t>eans </a:t>
            </a:r>
            <a:r>
              <a:rPr lang="en-US" sz="2000" dirty="0"/>
              <a:t>with 3 clusters </a:t>
            </a:r>
            <a:r>
              <a:rPr lang="en-US" sz="2000" dirty="0" smtClean="0"/>
              <a:t>shows </a:t>
            </a:r>
            <a:r>
              <a:rPr lang="en-US" sz="2000" dirty="0"/>
              <a:t>similar </a:t>
            </a:r>
            <a:r>
              <a:rPr lang="en-US" sz="2000" dirty="0" smtClean="0"/>
              <a:t>composition as scatter plot clusters</a:t>
            </a:r>
            <a:endParaRPr lang="en-US" sz="2000" dirty="0"/>
          </a:p>
          <a:p>
            <a:pPr lvl="1"/>
            <a:endParaRPr lang="en-US" sz="1800" dirty="0" smtClean="0"/>
          </a:p>
          <a:p>
            <a:pPr marL="228600" lvl="1"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094696" y="4476659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Clusters Composition: v1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094697" y="508592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Scatter plot of Revenue Generated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982" y="796112"/>
            <a:ext cx="5372100" cy="3343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11" y="4756727"/>
            <a:ext cx="4600575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75" y="4602838"/>
            <a:ext cx="4426383" cy="12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9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Next Steps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5491" y="1625599"/>
            <a:ext cx="10474036" cy="283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000" dirty="0" smtClean="0"/>
              <a:t>Further work on K-Means Clustering to find Optimum K with Elbow method</a:t>
            </a:r>
          </a:p>
          <a:p>
            <a:pPr>
              <a:lnSpc>
                <a:spcPct val="250000"/>
              </a:lnSpc>
            </a:pPr>
            <a:r>
              <a:rPr lang="en-US" sz="2000" dirty="0"/>
              <a:t>Find the difference compared to hierarchical </a:t>
            </a:r>
            <a:r>
              <a:rPr lang="en-US" sz="2000" dirty="0" smtClean="0"/>
              <a:t>clustering</a:t>
            </a:r>
          </a:p>
          <a:p>
            <a:pPr>
              <a:lnSpc>
                <a:spcPct val="250000"/>
              </a:lnSpc>
            </a:pPr>
            <a:r>
              <a:rPr lang="en-US" sz="2000" dirty="0" smtClean="0"/>
              <a:t>Reassess the clusters without cancelled orders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1094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945" y="1967346"/>
            <a:ext cx="9144000" cy="221672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Online Retailer</a:t>
            </a:r>
            <a:br>
              <a:rPr lang="en-US" sz="4800" dirty="0" smtClean="0"/>
            </a:br>
            <a:r>
              <a:rPr lang="en-US" sz="3200" dirty="0" smtClean="0"/>
              <a:t>Week 4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Customer Segmentation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2691" y="4781863"/>
            <a:ext cx="4499775" cy="1214204"/>
          </a:xfrm>
        </p:spPr>
        <p:txBody>
          <a:bodyPr>
            <a:noAutofit/>
          </a:bodyPr>
          <a:lstStyle/>
          <a:p>
            <a:pPr algn="r"/>
            <a:r>
              <a:rPr lang="en-US" sz="1800" dirty="0" smtClean="0"/>
              <a:t>Data Science Capstone </a:t>
            </a:r>
          </a:p>
          <a:p>
            <a:pPr algn="r"/>
            <a:r>
              <a:rPr lang="en-US" sz="1800" dirty="0" smtClean="0"/>
              <a:t>Spring 2022 SECS 7259-01 22124</a:t>
            </a:r>
          </a:p>
          <a:p>
            <a:pPr algn="r"/>
            <a:r>
              <a:rPr lang="en-US" sz="1800" dirty="0" smtClean="0"/>
              <a:t>Vidya Rayanoothala</a:t>
            </a:r>
          </a:p>
          <a:p>
            <a:pPr algn="r"/>
            <a:endParaRPr lang="en-US" sz="1800" dirty="0" smtClean="0"/>
          </a:p>
          <a:p>
            <a:pPr algn="r"/>
            <a:endParaRPr lang="en-US" sz="1800" dirty="0" smtClean="0"/>
          </a:p>
          <a:p>
            <a:pPr algn="r"/>
            <a:endParaRPr lang="en-US" sz="1800" dirty="0"/>
          </a:p>
        </p:txBody>
      </p:sp>
      <p:pic>
        <p:nvPicPr>
          <p:cNvPr id="1026" name="Picture 2" descr="Market and Customer Segmentation Studies in Andheri East, Mumbai, Market  Search India Private Limited | ID: 21644203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436"/>
            <a:ext cx="4316995" cy="25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6" y="0"/>
            <a:ext cx="5528124" cy="15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0"/>
    </mc:Choice>
    <mc:Fallback xmlns="">
      <p:transition spd="slow" advTm="7343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V2 Model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022760"/>
            <a:ext cx="5985164" cy="4830619"/>
          </a:xfrm>
        </p:spPr>
        <p:txBody>
          <a:bodyPr vert="horz" lIns="91440" tIns="45720" rIns="91440" bIns="45720" rtlCol="0"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 smtClean="0"/>
              <a:t>RFM Model</a:t>
            </a:r>
          </a:p>
          <a:p>
            <a:pPr marL="1143000" lvl="3">
              <a:spcBef>
                <a:spcPts val="1000"/>
              </a:spcBef>
            </a:pPr>
            <a:r>
              <a:rPr lang="en-US" dirty="0" smtClean="0"/>
              <a:t>Customer behavior segmentation technique</a:t>
            </a:r>
          </a:p>
          <a:p>
            <a:pPr marL="1143000" lvl="3">
              <a:spcBef>
                <a:spcPts val="1000"/>
              </a:spcBef>
            </a:pPr>
            <a:r>
              <a:rPr lang="en-US" dirty="0" smtClean="0"/>
              <a:t>Customers’ historical transactions: </a:t>
            </a:r>
            <a:r>
              <a:rPr lang="en-US" dirty="0" err="1" smtClean="0"/>
              <a:t>Recency</a:t>
            </a:r>
            <a:r>
              <a:rPr lang="en-US" dirty="0" smtClean="0"/>
              <a:t>, Frequency, Monetary</a:t>
            </a:r>
            <a:endParaRPr lang="en-US" dirty="0"/>
          </a:p>
          <a:p>
            <a:pPr lvl="2"/>
            <a:r>
              <a:rPr lang="en-US" sz="1800" dirty="0" smtClean="0"/>
              <a:t>Each component split into quartiles</a:t>
            </a:r>
          </a:p>
          <a:p>
            <a:pPr lvl="2"/>
            <a:r>
              <a:rPr lang="en-US" sz="1800" dirty="0" smtClean="0"/>
              <a:t>Scores for each component assigned from quartiles</a:t>
            </a:r>
          </a:p>
          <a:p>
            <a:pPr lvl="2"/>
            <a:r>
              <a:rPr lang="en-US" sz="1800" dirty="0"/>
              <a:t>Overall Score </a:t>
            </a:r>
            <a:r>
              <a:rPr lang="en-US" sz="1800" dirty="0" smtClean="0"/>
              <a:t>generated based on </a:t>
            </a:r>
          </a:p>
          <a:p>
            <a:pPr lvl="3"/>
            <a:r>
              <a:rPr lang="en-US" sz="1600" dirty="0" smtClean="0"/>
              <a:t>how recently customer bought products, </a:t>
            </a:r>
          </a:p>
          <a:p>
            <a:pPr lvl="3"/>
            <a:r>
              <a:rPr lang="en-US" sz="1600" dirty="0" smtClean="0"/>
              <a:t>how often customer buys, and </a:t>
            </a:r>
          </a:p>
          <a:p>
            <a:pPr lvl="3"/>
            <a:r>
              <a:rPr lang="en-US" sz="1600" dirty="0" smtClean="0"/>
              <a:t>how much money was spent by customer, </a:t>
            </a:r>
            <a:endParaRPr lang="en-US" sz="1800" dirty="0" smtClean="0"/>
          </a:p>
          <a:p>
            <a:pPr lvl="2"/>
            <a:r>
              <a:rPr lang="en-US" sz="1800" dirty="0" smtClean="0"/>
              <a:t>Considering each component and with </a:t>
            </a:r>
            <a:r>
              <a:rPr lang="en-US" sz="1800" dirty="0" err="1" smtClean="0"/>
              <a:t>Recency</a:t>
            </a:r>
            <a:r>
              <a:rPr lang="en-US" sz="1800" dirty="0" smtClean="0"/>
              <a:t> at higher weights, model designed with 7 clusters</a:t>
            </a:r>
          </a:p>
          <a:p>
            <a:pPr lvl="2"/>
            <a:r>
              <a:rPr lang="en-US" sz="1800" dirty="0" smtClean="0"/>
              <a:t>However scatter plots does not support 7 clusters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66417"/>
            <a:ext cx="6705600" cy="1785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28" y="2065832"/>
            <a:ext cx="5126182" cy="4761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0621" y="166849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RFM and scores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628261" y="2565430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3D scatter plot: RFM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38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V2 model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182" y="1302327"/>
            <a:ext cx="5124772" cy="5218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Box plot showed Outliers in Data</a:t>
            </a:r>
          </a:p>
          <a:p>
            <a:r>
              <a:rPr lang="en-US" sz="2000" dirty="0" smtClean="0"/>
              <a:t>Used standard scalar to normalize data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dirty="0" smtClean="0"/>
              <a:t>Elbow method to find optimal K indicates 3 clusters</a:t>
            </a:r>
            <a:endParaRPr lang="en-US" sz="1800" dirty="0" smtClean="0"/>
          </a:p>
          <a:p>
            <a:pPr marL="685800" lvl="2">
              <a:spcBef>
                <a:spcPts val="1000"/>
              </a:spcBef>
            </a:pPr>
            <a:r>
              <a:rPr lang="en-US" sz="1800" dirty="0" smtClean="0"/>
              <a:t>Low Monetary value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 smtClean="0"/>
              <a:t>Medium Monetary value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 smtClean="0"/>
              <a:t>High Monetary value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762362" y="3889255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Elbow method and 3 Clusters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00211" y="62496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Normalized RFM: Outliers removed Box plot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041" y="397165"/>
            <a:ext cx="2771658" cy="2697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45" y="4338496"/>
            <a:ext cx="2408580" cy="23350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25" y="2907393"/>
            <a:ext cx="4138875" cy="39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4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Next Steps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5491" y="1625599"/>
            <a:ext cx="10474036" cy="283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000" dirty="0" smtClean="0"/>
              <a:t>Further work on remove outliers as seen with Box plot</a:t>
            </a:r>
          </a:p>
          <a:p>
            <a:pPr>
              <a:lnSpc>
                <a:spcPct val="250000"/>
              </a:lnSpc>
            </a:pPr>
            <a:r>
              <a:rPr lang="en-US" sz="2000" dirty="0" smtClean="0"/>
              <a:t>K-Means with 3 Optimal clusters K not clearly breaking down the groups</a:t>
            </a:r>
          </a:p>
          <a:p>
            <a:pPr>
              <a:lnSpc>
                <a:spcPct val="250000"/>
              </a:lnSpc>
            </a:pPr>
            <a:r>
              <a:rPr lang="en-US" sz="2000" dirty="0" smtClean="0"/>
              <a:t>Subset data with only UK customers, exclude cancelled orders</a:t>
            </a:r>
            <a:endParaRPr lang="en-US" sz="2000" dirty="0"/>
          </a:p>
          <a:p>
            <a:pPr>
              <a:lnSpc>
                <a:spcPct val="250000"/>
              </a:lnSpc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200720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945" y="1967346"/>
            <a:ext cx="9144000" cy="221672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Online Retailer</a:t>
            </a:r>
            <a:br>
              <a:rPr lang="en-US" sz="4800" dirty="0" smtClean="0"/>
            </a:br>
            <a:r>
              <a:rPr lang="en-US" sz="3200" dirty="0" smtClean="0"/>
              <a:t>Week </a:t>
            </a:r>
            <a:r>
              <a:rPr lang="en-US" sz="3200" dirty="0" smtClean="0"/>
              <a:t>5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Customer Segmentation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2691" y="4781863"/>
            <a:ext cx="4499775" cy="1214204"/>
          </a:xfrm>
        </p:spPr>
        <p:txBody>
          <a:bodyPr>
            <a:noAutofit/>
          </a:bodyPr>
          <a:lstStyle/>
          <a:p>
            <a:pPr algn="r"/>
            <a:r>
              <a:rPr lang="en-US" sz="1800" dirty="0" smtClean="0"/>
              <a:t>Data Science Capstone </a:t>
            </a:r>
          </a:p>
          <a:p>
            <a:pPr algn="r"/>
            <a:r>
              <a:rPr lang="en-US" sz="1800" dirty="0" smtClean="0"/>
              <a:t>Spring 2022 SECS 7259-01 22124</a:t>
            </a:r>
          </a:p>
          <a:p>
            <a:pPr algn="r"/>
            <a:r>
              <a:rPr lang="en-US" sz="1800" dirty="0" smtClean="0"/>
              <a:t>Vidya Rayanoothala</a:t>
            </a:r>
          </a:p>
          <a:p>
            <a:pPr algn="r"/>
            <a:endParaRPr lang="en-US" sz="1800" dirty="0" smtClean="0"/>
          </a:p>
          <a:p>
            <a:pPr algn="r"/>
            <a:endParaRPr lang="en-US" sz="1800" dirty="0" smtClean="0"/>
          </a:p>
          <a:p>
            <a:pPr algn="r"/>
            <a:endParaRPr lang="en-US" sz="1800" dirty="0"/>
          </a:p>
        </p:txBody>
      </p:sp>
      <p:pic>
        <p:nvPicPr>
          <p:cNvPr id="1026" name="Picture 2" descr="Market and Customer Segmentation Studies in Andheri East, Mumbai, Market  Search India Private Limited | ID: 21644203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436"/>
            <a:ext cx="4316995" cy="25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6" y="0"/>
            <a:ext cx="5528124" cy="15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0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0"/>
    </mc:Choice>
    <mc:Fallback xmlns="">
      <p:transition spd="slow" advTm="7343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</a:t>
            </a:r>
            <a:r>
              <a:rPr lang="en-US" sz="3600" dirty="0" smtClean="0"/>
              <a:t>Final</a:t>
            </a:r>
            <a:r>
              <a:rPr lang="en-US" sz="3600" dirty="0" smtClean="0"/>
              <a:t> </a:t>
            </a:r>
            <a:r>
              <a:rPr lang="en-US" sz="3600" dirty="0" smtClean="0"/>
              <a:t>Model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1006764"/>
            <a:ext cx="5809675" cy="5851236"/>
          </a:xfrm>
        </p:spPr>
        <p:txBody>
          <a:bodyPr vert="horz" lIns="91440" tIns="45720" rIns="91440" bIns="45720" rtlCol="0"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 smtClean="0"/>
              <a:t>Data cleanup</a:t>
            </a:r>
          </a:p>
          <a:p>
            <a:pPr marL="1143000" lvl="3">
              <a:spcBef>
                <a:spcPts val="1000"/>
              </a:spcBef>
            </a:pPr>
            <a:r>
              <a:rPr lang="en-US" dirty="0" smtClean="0"/>
              <a:t>Removed negative Quantities and negative Price</a:t>
            </a:r>
          </a:p>
          <a:p>
            <a:pPr marL="1143000" lvl="3">
              <a:spcBef>
                <a:spcPts val="1000"/>
              </a:spcBef>
            </a:pPr>
            <a:r>
              <a:rPr lang="en-US" dirty="0" smtClean="0"/>
              <a:t>Removed other countries except UK</a:t>
            </a:r>
          </a:p>
          <a:p>
            <a:pPr marL="1143000" lvl="3">
              <a:spcBef>
                <a:spcPts val="1000"/>
              </a:spcBef>
            </a:pPr>
            <a:r>
              <a:rPr lang="en-US" dirty="0" smtClean="0"/>
              <a:t>Normalized and Scaled</a:t>
            </a:r>
          </a:p>
          <a:p>
            <a:pPr marL="1143000" lvl="3">
              <a:spcBef>
                <a:spcPts val="1000"/>
              </a:spcBef>
            </a:pPr>
            <a:endParaRPr lang="en-US" dirty="0" smtClean="0"/>
          </a:p>
          <a:p>
            <a:pPr marL="228600" lvl="1">
              <a:spcBef>
                <a:spcPts val="1000"/>
              </a:spcBef>
            </a:pPr>
            <a:r>
              <a:rPr lang="en-US" sz="2000" dirty="0" smtClean="0"/>
              <a:t>Silhouette Analysis for Clusters</a:t>
            </a:r>
            <a:endParaRPr lang="en-US" sz="2000" dirty="0" smtClean="0"/>
          </a:p>
          <a:p>
            <a:pPr marL="1143000" lvl="3">
              <a:spcBef>
                <a:spcPts val="1000"/>
              </a:spcBef>
            </a:pPr>
            <a:r>
              <a:rPr lang="en-US" dirty="0" smtClean="0"/>
              <a:t>Silhouette Coefficient or score is a metrics to calculate </a:t>
            </a:r>
            <a:r>
              <a:rPr lang="en-US" dirty="0" smtClean="0"/>
              <a:t>goodness of clustering technique</a:t>
            </a:r>
          </a:p>
          <a:p>
            <a:pPr marL="1600200" lvl="4">
              <a:spcBef>
                <a:spcPts val="1000"/>
              </a:spcBef>
            </a:pPr>
            <a:r>
              <a:rPr lang="en-US" dirty="0" smtClean="0"/>
              <a:t>1=&gt; clusters </a:t>
            </a:r>
            <a:r>
              <a:rPr lang="en-US" dirty="0"/>
              <a:t>are well apart from each other and clearly distinguished.</a:t>
            </a:r>
          </a:p>
          <a:p>
            <a:pPr marL="1600200" lvl="4">
              <a:spcBef>
                <a:spcPts val="1000"/>
              </a:spcBef>
            </a:pPr>
            <a:r>
              <a:rPr lang="en-US" dirty="0" smtClean="0"/>
              <a:t>0</a:t>
            </a:r>
            <a:r>
              <a:rPr lang="en-US" dirty="0"/>
              <a:t> =&gt;</a:t>
            </a:r>
            <a:r>
              <a:rPr lang="en-US" dirty="0" smtClean="0"/>
              <a:t> </a:t>
            </a:r>
            <a:r>
              <a:rPr lang="en-US" dirty="0"/>
              <a:t>clusters are indifferent, or we can say that the distance between clusters is not significant.</a:t>
            </a:r>
          </a:p>
          <a:p>
            <a:pPr marL="1600200" lvl="4">
              <a:spcBef>
                <a:spcPts val="1000"/>
              </a:spcBef>
            </a:pPr>
            <a:r>
              <a:rPr lang="en-US" dirty="0" smtClean="0"/>
              <a:t>-1</a:t>
            </a:r>
            <a:r>
              <a:rPr lang="en-US" dirty="0"/>
              <a:t> =&gt;</a:t>
            </a:r>
            <a:r>
              <a:rPr lang="en-US" dirty="0" smtClean="0"/>
              <a:t> </a:t>
            </a:r>
            <a:r>
              <a:rPr lang="en-US" dirty="0"/>
              <a:t>clusters are assigned in the wrong </a:t>
            </a:r>
            <a:r>
              <a:rPr lang="en-US" dirty="0" smtClean="0"/>
              <a:t>way</a:t>
            </a:r>
          </a:p>
          <a:p>
            <a:pPr marL="1143000" lvl="3">
              <a:spcBef>
                <a:spcPts val="1000"/>
              </a:spcBef>
            </a:pPr>
            <a:r>
              <a:rPr lang="en-US" dirty="0" smtClean="0"/>
              <a:t>Applying on Online Retailer dataset, 6 clusters highest Silhouette coefficient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144" y="120667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Silhouette</a:t>
            </a:r>
            <a:r>
              <a:rPr lang="en-US" sz="1400" dirty="0" smtClean="0"/>
              <a:t> score and Clusters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926297" y="2770660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3D scatter plot: RFM 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788" y="2382736"/>
            <a:ext cx="4635500" cy="4489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69" y="525649"/>
            <a:ext cx="37814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7" y="3327441"/>
            <a:ext cx="3597889" cy="351600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</a:t>
            </a:r>
            <a:r>
              <a:rPr lang="en-US" sz="3600" dirty="0" smtClean="0"/>
              <a:t>Final </a:t>
            </a:r>
            <a:r>
              <a:rPr lang="en-US" sz="3600" dirty="0" smtClean="0"/>
              <a:t>model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943" y="840509"/>
            <a:ext cx="8894622" cy="2004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6 Customer Segments or clusters</a:t>
            </a:r>
            <a:endParaRPr lang="en-US" sz="1600" dirty="0" smtClean="0"/>
          </a:p>
          <a:p>
            <a:pPr marL="685800" lvl="2">
              <a:spcBef>
                <a:spcPts val="1000"/>
              </a:spcBef>
            </a:pPr>
            <a:r>
              <a:rPr lang="en-US" sz="1600" dirty="0" smtClean="0"/>
              <a:t>Low </a:t>
            </a:r>
            <a:r>
              <a:rPr lang="en-US" sz="1600" dirty="0" smtClean="0"/>
              <a:t>Monetary value purchases, Most Recent, and  Low Purchase Frequency</a:t>
            </a:r>
            <a:endParaRPr lang="en-US" sz="1600" dirty="0" smtClean="0"/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Low Monetary value purchases, </a:t>
            </a:r>
            <a:r>
              <a:rPr lang="en-US" sz="1600" dirty="0" smtClean="0"/>
              <a:t>Less </a:t>
            </a:r>
            <a:r>
              <a:rPr lang="en-US" sz="1600" dirty="0"/>
              <a:t>Recent, and </a:t>
            </a:r>
            <a:r>
              <a:rPr lang="en-US" sz="1600" dirty="0" smtClean="0"/>
              <a:t>Low Purchase </a:t>
            </a:r>
            <a:r>
              <a:rPr lang="en-US" sz="1600" dirty="0"/>
              <a:t>Frequency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Low Monetary value purchases, </a:t>
            </a:r>
            <a:r>
              <a:rPr lang="en-US" sz="1600" dirty="0" smtClean="0"/>
              <a:t>Not </a:t>
            </a:r>
            <a:r>
              <a:rPr lang="en-US" sz="1600" dirty="0"/>
              <a:t>Recent, and  </a:t>
            </a:r>
            <a:r>
              <a:rPr lang="en-US" sz="1600" dirty="0" smtClean="0"/>
              <a:t>Lesser </a:t>
            </a:r>
            <a:r>
              <a:rPr lang="en-US" sz="1600" dirty="0"/>
              <a:t>Purchase Frequency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 smtClean="0"/>
              <a:t>High </a:t>
            </a:r>
            <a:r>
              <a:rPr lang="en-US" sz="1600" dirty="0" smtClean="0"/>
              <a:t>Monetary </a:t>
            </a:r>
            <a:r>
              <a:rPr lang="en-US" sz="1600" dirty="0" smtClean="0"/>
              <a:t>value purchases, Not Recent, and Higher Purchase Frequency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 smtClean="0"/>
              <a:t>Very High </a:t>
            </a:r>
            <a:r>
              <a:rPr lang="en-US" sz="1600" dirty="0"/>
              <a:t>Monetary value purchases, </a:t>
            </a:r>
            <a:r>
              <a:rPr lang="en-US" sz="1600" dirty="0" smtClean="0"/>
              <a:t>Not Recent</a:t>
            </a:r>
            <a:r>
              <a:rPr lang="en-US" sz="1600" dirty="0"/>
              <a:t>, and Higher Purchase </a:t>
            </a:r>
            <a:r>
              <a:rPr lang="en-US" sz="1600" dirty="0" smtClean="0"/>
              <a:t>Frequency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 smtClean="0"/>
              <a:t>Medium </a:t>
            </a:r>
            <a:r>
              <a:rPr lang="en-US" sz="1600" dirty="0"/>
              <a:t>Monetary value purchases</a:t>
            </a:r>
            <a:r>
              <a:rPr lang="en-US" sz="1600" dirty="0" smtClean="0"/>
              <a:t>, Not Recent</a:t>
            </a:r>
            <a:r>
              <a:rPr lang="en-US" sz="1600" dirty="0"/>
              <a:t>, and </a:t>
            </a:r>
            <a:r>
              <a:rPr lang="en-US" sz="1600" dirty="0" smtClean="0"/>
              <a:t>High Purchase </a:t>
            </a:r>
            <a:r>
              <a:rPr lang="en-US" sz="1600" dirty="0"/>
              <a:t>Frequency</a:t>
            </a:r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pPr marL="685800" lvl="2">
              <a:spcBef>
                <a:spcPts val="1000"/>
              </a:spcBef>
            </a:pPr>
            <a:endParaRPr lang="en-US" sz="1600" dirty="0" smtClean="0"/>
          </a:p>
          <a:p>
            <a:pPr marL="685800" lvl="2">
              <a:spcBef>
                <a:spcPts val="1000"/>
              </a:spcBef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76044" y="3396006"/>
            <a:ext cx="4581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Spending/Monetary </a:t>
            </a:r>
          </a:p>
          <a:p>
            <a:r>
              <a:rPr lang="en-US" sz="1400" dirty="0" smtClean="0"/>
              <a:t>across Clusters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72" y="3330476"/>
            <a:ext cx="3698746" cy="35415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375" y="3337513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Recency</a:t>
            </a:r>
            <a:r>
              <a:rPr lang="en-US" sz="1400" dirty="0" smtClean="0"/>
              <a:t> across Clusters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419" y="3310625"/>
            <a:ext cx="3601049" cy="35473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16972" y="3327441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Purchase Frequency across Clusters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085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582" y="1219200"/>
            <a:ext cx="11739418" cy="553258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Need to explore: E-Commerce past infancy</a:t>
            </a:r>
          </a:p>
          <a:p>
            <a:pPr lvl="1"/>
            <a:r>
              <a:rPr lang="en-US" sz="2000" dirty="0" smtClean="0"/>
              <a:t>Maximize efficiency leads to profits</a:t>
            </a:r>
          </a:p>
          <a:p>
            <a:pPr lvl="1"/>
            <a:r>
              <a:rPr lang="en-US" sz="2000" dirty="0" smtClean="0"/>
              <a:t>Understand customers key to success</a:t>
            </a:r>
          </a:p>
          <a:p>
            <a:endParaRPr lang="en-US" sz="2400" dirty="0" smtClean="0"/>
          </a:p>
          <a:p>
            <a:r>
              <a:rPr lang="en-US" sz="2400" dirty="0" smtClean="0"/>
              <a:t>Business Objective: Understand customer to enhance Product offering and maximize profit</a:t>
            </a:r>
          </a:p>
          <a:p>
            <a:endParaRPr lang="en-US" sz="2400" dirty="0"/>
          </a:p>
          <a:p>
            <a:r>
              <a:rPr lang="en-US" sz="2400" dirty="0" smtClean="0"/>
              <a:t>Scope and Design: Customer Segmentation </a:t>
            </a:r>
          </a:p>
          <a:p>
            <a:pPr lvl="1"/>
            <a:r>
              <a:rPr lang="en-US" sz="2000" dirty="0" smtClean="0"/>
              <a:t>Data preparation: Data Exploration, Data Cleaning</a:t>
            </a:r>
          </a:p>
          <a:p>
            <a:pPr lvl="1"/>
            <a:r>
              <a:rPr lang="en-US" sz="2000" dirty="0" smtClean="0"/>
              <a:t>Descriptive analysis: Visuals to derive insights</a:t>
            </a:r>
          </a:p>
          <a:p>
            <a:pPr lvl="1"/>
            <a:r>
              <a:rPr lang="en-US" sz="2000" dirty="0" smtClean="0"/>
              <a:t>Unsupervised learning model: Clustering</a:t>
            </a:r>
          </a:p>
          <a:p>
            <a:pPr lvl="2"/>
            <a:r>
              <a:rPr lang="en-US" sz="1600" dirty="0"/>
              <a:t>Dimensionality reduction</a:t>
            </a:r>
          </a:p>
          <a:p>
            <a:pPr lvl="2"/>
            <a:r>
              <a:rPr lang="en-US" sz="1600" dirty="0" smtClean="0"/>
              <a:t>Baseline: K-Means Elbow </a:t>
            </a:r>
            <a:r>
              <a:rPr lang="en-US" sz="1600" dirty="0"/>
              <a:t>method to find </a:t>
            </a:r>
            <a:r>
              <a:rPr lang="en-US" sz="1600" dirty="0" smtClean="0"/>
              <a:t>clusters</a:t>
            </a:r>
          </a:p>
          <a:p>
            <a:pPr lvl="2"/>
            <a:r>
              <a:rPr lang="en-US" sz="1600" dirty="0" smtClean="0"/>
              <a:t>Hierarchical or Partitioning clustering or RFM Model</a:t>
            </a:r>
            <a:endParaRPr lang="en-US" sz="1600" dirty="0"/>
          </a:p>
          <a:p>
            <a:pPr lvl="2"/>
            <a:r>
              <a:rPr lang="en-US" sz="1600" dirty="0" smtClean="0"/>
              <a:t>Model iteration and best fit</a:t>
            </a:r>
          </a:p>
          <a:p>
            <a:pPr lvl="2"/>
            <a:r>
              <a:rPr lang="en-US" sz="1600" dirty="0" smtClean="0"/>
              <a:t>Examining with scatter plots</a:t>
            </a:r>
          </a:p>
          <a:p>
            <a:pPr lvl="1"/>
            <a:r>
              <a:rPr lang="en-US" sz="2000" dirty="0" smtClean="0"/>
              <a:t>Evaluating model</a:t>
            </a:r>
          </a:p>
          <a:p>
            <a:pPr lvl="1"/>
            <a:r>
              <a:rPr lang="en-US" sz="2000" dirty="0" smtClean="0"/>
              <a:t>Model Implementation</a:t>
            </a:r>
          </a:p>
          <a:p>
            <a:pPr lvl="1"/>
            <a:endParaRPr lang="en-US" sz="2400" dirty="0"/>
          </a:p>
          <a:p>
            <a:r>
              <a:rPr lang="en-US" sz="2400" dirty="0" smtClean="0"/>
              <a:t>Stakeholders: Online Retailer, Customers, Support functions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622" y="3703782"/>
            <a:ext cx="3955378" cy="315421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2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Business Objective </a:t>
            </a:r>
            <a:endParaRPr lang="en-US" sz="3600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63"/>
    </mc:Choice>
    <mc:Fallback xmlns="">
      <p:transition spd="slow" advTm="317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</a:t>
            </a:r>
            <a:r>
              <a:rPr lang="en-US" sz="3600" dirty="0" smtClean="0"/>
              <a:t>Model Profil</a:t>
            </a:r>
            <a:r>
              <a:rPr lang="en-US" sz="3600" dirty="0" smtClean="0"/>
              <a:t>ing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5491" y="766624"/>
            <a:ext cx="6138682" cy="6012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 smtClean="0"/>
              <a:t>Model deployment and Validation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Canary </a:t>
            </a:r>
            <a:r>
              <a:rPr lang="en-US" sz="1400" dirty="0"/>
              <a:t>deployment </a:t>
            </a:r>
            <a:r>
              <a:rPr lang="en-US" sz="1400" dirty="0" smtClean="0"/>
              <a:t>strategy: Gradually add customer country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</a:t>
            </a:r>
            <a:r>
              <a:rPr lang="en-US" sz="1400" dirty="0" smtClean="0"/>
              <a:t>Internal Validation: Evaluating </a:t>
            </a:r>
            <a:r>
              <a:rPr lang="en-US" sz="1400" dirty="0"/>
              <a:t>the </a:t>
            </a:r>
            <a:r>
              <a:rPr lang="en-US" sz="1400" dirty="0" smtClean="0"/>
              <a:t>fitness and Stability </a:t>
            </a:r>
            <a:r>
              <a:rPr lang="en-US" sz="1400" dirty="0"/>
              <a:t>of </a:t>
            </a:r>
            <a:r>
              <a:rPr lang="en-US" sz="1400" dirty="0" smtClean="0"/>
              <a:t>clustering</a:t>
            </a:r>
          </a:p>
          <a:p>
            <a:pPr lvl="2">
              <a:lnSpc>
                <a:spcPct val="150000"/>
              </a:lnSpc>
            </a:pPr>
            <a:r>
              <a:rPr lang="en-US" sz="1000" dirty="0" smtClean="0"/>
              <a:t>Geometrical Properties of cluster like Compactness, Separation</a:t>
            </a:r>
            <a:r>
              <a:rPr lang="en-US" sz="1000" dirty="0"/>
              <a:t>, Connectedness: Average Silhouette Width, and Bayesian information criterion (BIC)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Risks of model</a:t>
            </a:r>
            <a:r>
              <a:rPr lang="en-US" sz="1800" dirty="0"/>
              <a:t>:</a:t>
            </a:r>
            <a:endParaRPr lang="en-US" sz="1800" dirty="0" smtClean="0"/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Every clustering algorithm </a:t>
            </a:r>
            <a:r>
              <a:rPr lang="en-US" sz="1400" dirty="0"/>
              <a:t>will find clusters in a dataset, even if there is no cluster structure in </a:t>
            </a:r>
            <a:r>
              <a:rPr lang="en-US" sz="1400" dirty="0" smtClean="0"/>
              <a:t>it</a:t>
            </a:r>
          </a:p>
          <a:p>
            <a:pPr lvl="2">
              <a:lnSpc>
                <a:spcPct val="150000"/>
              </a:lnSpc>
            </a:pPr>
            <a:r>
              <a:rPr lang="en-US" sz="1000" dirty="0" smtClean="0"/>
              <a:t>Country specific</a:t>
            </a:r>
          </a:p>
          <a:p>
            <a:pPr lvl="2">
              <a:lnSpc>
                <a:spcPct val="150000"/>
              </a:lnSpc>
            </a:pPr>
            <a:r>
              <a:rPr lang="en-US" sz="1000" dirty="0" smtClean="0"/>
              <a:t>No Cancel orders</a:t>
            </a:r>
          </a:p>
          <a:p>
            <a:pPr lvl="2">
              <a:lnSpc>
                <a:spcPct val="150000"/>
              </a:lnSpc>
            </a:pPr>
            <a:r>
              <a:rPr lang="en-US" sz="1000" dirty="0" smtClean="0"/>
              <a:t>Extreme outliers will skew clusters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Stakeholders </a:t>
            </a:r>
            <a:r>
              <a:rPr lang="en-US" sz="1800" dirty="0"/>
              <a:t>for </a:t>
            </a:r>
            <a:r>
              <a:rPr lang="en-US" sz="1800" dirty="0" smtClean="0"/>
              <a:t>project: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Online </a:t>
            </a:r>
            <a:r>
              <a:rPr lang="en-US" sz="1400" dirty="0" smtClean="0"/>
              <a:t>Retailer, Customers, Support functions</a:t>
            </a:r>
          </a:p>
          <a:p>
            <a:pPr lvl="2">
              <a:lnSpc>
                <a:spcPct val="150000"/>
              </a:lnSpc>
            </a:pPr>
            <a:r>
              <a:rPr lang="en-US" sz="1100" dirty="0" smtClean="0"/>
              <a:t>Marketing team for building nurture campaigns via emails, texts</a:t>
            </a:r>
          </a:p>
          <a:p>
            <a:pPr lvl="2">
              <a:lnSpc>
                <a:spcPct val="150000"/>
              </a:lnSpc>
            </a:pPr>
            <a:r>
              <a:rPr lang="en-US" sz="1100" dirty="0" smtClean="0"/>
              <a:t>Finance team for determining profitable offers and discounts</a:t>
            </a:r>
          </a:p>
          <a:p>
            <a:pPr lvl="2">
              <a:lnSpc>
                <a:spcPct val="150000"/>
              </a:lnSpc>
            </a:pPr>
            <a:r>
              <a:rPr lang="en-US" sz="1100" dirty="0" smtClean="0"/>
              <a:t>Product purchase and maintenance team for stocking products</a:t>
            </a:r>
          </a:p>
          <a:p>
            <a:pPr lvl="2">
              <a:lnSpc>
                <a:spcPct val="150000"/>
              </a:lnSpc>
            </a:pPr>
            <a:r>
              <a:rPr lang="en-US" sz="1100" dirty="0" smtClean="0"/>
              <a:t>Data Science team for building and maintenance of Customer segmentation model</a:t>
            </a:r>
          </a:p>
          <a:p>
            <a:pPr lvl="2">
              <a:lnSpc>
                <a:spcPct val="150000"/>
              </a:lnSpc>
            </a:pPr>
            <a:endParaRPr lang="en-US" sz="1100" dirty="0"/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lvl="1">
              <a:lnSpc>
                <a:spcPct val="150000"/>
              </a:lnSpc>
            </a:pPr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45" y="243237"/>
            <a:ext cx="5560435" cy="2783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12" y="2951066"/>
            <a:ext cx="5402552" cy="3678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42361" y="5788185"/>
            <a:ext cx="21068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</a:t>
            </a:r>
            <a:r>
              <a:rPr lang="en-US" sz="1400" dirty="0"/>
              <a:t>: </a:t>
            </a:r>
            <a:r>
              <a:rPr lang="en-US" sz="1050" i="1" dirty="0">
                <a:hlinkClick r:id="rId4"/>
              </a:rPr>
              <a:t>https://</a:t>
            </a:r>
            <a:r>
              <a:rPr lang="en-US" sz="1050" i="1" dirty="0" smtClean="0">
                <a:hlinkClick r:id="rId4"/>
              </a:rPr>
              <a:t>neptune.ai/blog/model-deployment-strategies</a:t>
            </a:r>
            <a:endParaRPr lang="en-US" sz="1050" i="1" dirty="0" smtClean="0"/>
          </a:p>
          <a:p>
            <a:r>
              <a:rPr lang="en-US" sz="1400" dirty="0" smtClean="0"/>
              <a:t>Source</a:t>
            </a:r>
            <a:r>
              <a:rPr lang="en-US" sz="1400" dirty="0"/>
              <a:t>: </a:t>
            </a:r>
            <a:r>
              <a:rPr lang="en-US" sz="1200" dirty="0">
                <a:hlinkClick r:id="rId5"/>
              </a:rPr>
              <a:t>The Machine Learning Lifecycle in 2021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059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370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 Acquisition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34608" y="3557272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Online Retail: Year 2009-10</a:t>
            </a:r>
            <a:r>
              <a:rPr lang="en-US" dirty="0"/>
              <a:t>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964" y="892377"/>
            <a:ext cx="108527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/>
              <a:t>- Transactions for </a:t>
            </a:r>
            <a:r>
              <a:rPr lang="en-US" dirty="0"/>
              <a:t>a UK-based and registered, non-store online retail between 01/12/2009 and 09/12/2011</a:t>
            </a:r>
            <a:endParaRPr lang="en-US" sz="1600" b="0" i="0" dirty="0" smtClean="0">
              <a:effectLst/>
              <a:latin typeface="Inter"/>
            </a:endParaRPr>
          </a:p>
          <a:p>
            <a:pPr fontAlgn="base"/>
            <a:endParaRPr lang="en-US" sz="1600" b="0" i="0" dirty="0" smtClean="0">
              <a:effectLst/>
              <a:latin typeface="Inter"/>
            </a:endParaRPr>
          </a:p>
          <a:p>
            <a:pPr fontAlgn="base"/>
            <a:r>
              <a:rPr lang="en-US" sz="1600" dirty="0" smtClean="0">
                <a:latin typeface="Inter"/>
              </a:rPr>
              <a:t>-    </a:t>
            </a:r>
            <a:r>
              <a:rPr lang="en-US" sz="1600" b="0" i="0" dirty="0" smtClean="0">
                <a:effectLst/>
                <a:latin typeface="Inter"/>
              </a:rPr>
              <a:t>Source: </a:t>
            </a:r>
            <a:br>
              <a:rPr lang="en-US" sz="1600" b="0" i="0" dirty="0" smtClean="0">
                <a:effectLst/>
                <a:latin typeface="Inter"/>
              </a:rPr>
            </a:br>
            <a:r>
              <a:rPr lang="en-US" sz="1600" b="0" i="0" dirty="0" smtClean="0">
                <a:effectLst/>
                <a:latin typeface="Inter"/>
              </a:rPr>
              <a:t>          Dr. Daqing Chen, Course Director: MSc Data Science. School of Engineering, </a:t>
            </a:r>
          </a:p>
          <a:p>
            <a:pPr fontAlgn="base"/>
            <a:r>
              <a:rPr lang="en-US" sz="1600" dirty="0" smtClean="0">
                <a:latin typeface="Inter"/>
              </a:rPr>
              <a:t>	</a:t>
            </a:r>
            <a:r>
              <a:rPr lang="en-US" sz="1600" b="0" i="0" dirty="0" smtClean="0">
                <a:effectLst/>
                <a:latin typeface="Inter"/>
              </a:rPr>
              <a:t>London South Bank   University, London SE1 0AA, UK.</a:t>
            </a:r>
          </a:p>
          <a:p>
            <a:pPr lvl="1" fontAlgn="base"/>
            <a:r>
              <a:rPr lang="en-US" sz="1400" dirty="0">
                <a:solidFill>
                  <a:srgbClr val="008ABC"/>
                </a:solidFill>
                <a:latin typeface="Inter"/>
              </a:rPr>
              <a:t> </a:t>
            </a:r>
            <a:r>
              <a:rPr lang="en-US" sz="1400" dirty="0" smtClean="0">
                <a:solidFill>
                  <a:srgbClr val="008ABC"/>
                </a:solidFill>
                <a:latin typeface="Inter"/>
              </a:rPr>
              <a:t>       </a:t>
            </a:r>
            <a:r>
              <a:rPr lang="en-US" sz="1400" b="0" i="0" u="none" strike="noStrike" dirty="0" smtClean="0">
                <a:solidFill>
                  <a:srgbClr val="008ABC"/>
                </a:solidFill>
                <a:effectLst/>
                <a:latin typeface="Inter"/>
                <a:hlinkClick r:id="rId4"/>
              </a:rPr>
              <a:t>https://archive.ics.uci.edu/ml/datasets/Online+Retail+II</a:t>
            </a:r>
            <a:endParaRPr lang="en-US" sz="1400" b="0" i="0" u="none" strike="noStrike" dirty="0" smtClean="0">
              <a:solidFill>
                <a:srgbClr val="008ABC"/>
              </a:solidFill>
              <a:effectLst/>
              <a:latin typeface="Inter"/>
            </a:endParaRPr>
          </a:p>
          <a:p>
            <a:pPr fontAlgn="base"/>
            <a:endParaRPr lang="en-US" sz="1600" dirty="0">
              <a:solidFill>
                <a:srgbClr val="008ABC"/>
              </a:solidFill>
              <a:latin typeface="Inter"/>
            </a:endParaRPr>
          </a:p>
          <a:p>
            <a:pPr marL="285750" indent="-285750" fontAlgn="base">
              <a:buFontTx/>
              <a:buChar char="-"/>
            </a:pPr>
            <a:r>
              <a:rPr lang="en-US" sz="1600" b="0" i="0" dirty="0" smtClean="0">
                <a:effectLst/>
                <a:latin typeface="Inter"/>
              </a:rPr>
              <a:t>Reference:  </a:t>
            </a:r>
          </a:p>
          <a:p>
            <a:pPr fontAlgn="base"/>
            <a:r>
              <a:rPr lang="en-US" sz="1600" dirty="0">
                <a:latin typeface="Inter"/>
              </a:rPr>
              <a:t>	</a:t>
            </a:r>
            <a:r>
              <a:rPr lang="en-US" sz="1400" b="0" i="0" dirty="0" smtClean="0">
                <a:effectLst/>
                <a:latin typeface="Inter"/>
                <a:hlinkClick r:id="rId5"/>
              </a:rPr>
              <a:t>https://www.kaggle.com/datasets/lakshmi25npathi/online-retail-dataset?select=online_retail_II.xlsx</a:t>
            </a:r>
            <a:endParaRPr lang="en-US" sz="1400" b="0" i="0" dirty="0" smtClean="0">
              <a:effectLst/>
              <a:latin typeface="Inter"/>
            </a:endParaRPr>
          </a:p>
          <a:p>
            <a:pPr fontAlgn="base"/>
            <a:endParaRPr lang="en-US" sz="1600" b="0" i="0" dirty="0" smtClean="0">
              <a:effectLst/>
              <a:latin typeface="Inte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24" y="4082473"/>
            <a:ext cx="3920848" cy="27755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401" y="4082473"/>
            <a:ext cx="3762008" cy="27755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27590" y="3557272"/>
            <a:ext cx="276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Online Retail: Year 2010-11</a:t>
            </a:r>
            <a:r>
              <a:rPr lang="en-US" dirty="0"/>
              <a:t> </a:t>
            </a:r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6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29"/>
    </mc:Choice>
    <mc:Fallback xmlns="">
      <p:transition spd="slow" advTm="142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0401"/>
            <a:ext cx="8349673" cy="46920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Main </a:t>
            </a:r>
            <a:r>
              <a:rPr lang="en-US" sz="2000" dirty="0"/>
              <a:t>consumers of the </a:t>
            </a:r>
            <a:r>
              <a:rPr lang="en-US" sz="2000" dirty="0" smtClean="0"/>
              <a:t>model: </a:t>
            </a:r>
          </a:p>
          <a:p>
            <a:pPr lvl="1"/>
            <a:r>
              <a:rPr lang="en-US" sz="1900" dirty="0" smtClean="0"/>
              <a:t>Online retailers looking for optimizing product offerings</a:t>
            </a:r>
          </a:p>
          <a:p>
            <a:pPr lvl="1"/>
            <a:r>
              <a:rPr lang="en-US" sz="1900" dirty="0" smtClean="0"/>
              <a:t>Online retailers expanding into new geographic locations</a:t>
            </a:r>
          </a:p>
          <a:p>
            <a:pPr lvl="1"/>
            <a:r>
              <a:rPr lang="en-US" sz="1900" dirty="0" smtClean="0"/>
              <a:t>Retailers exploring Online space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dirty="0" smtClean="0"/>
              <a:t>Risks:</a:t>
            </a:r>
          </a:p>
          <a:p>
            <a:pPr lvl="1"/>
            <a:r>
              <a:rPr lang="en-US" sz="1900" dirty="0" smtClean="0"/>
              <a:t>Not all models are true always</a:t>
            </a:r>
          </a:p>
          <a:p>
            <a:pPr lvl="1"/>
            <a:r>
              <a:rPr lang="en-US" sz="1900" dirty="0" smtClean="0"/>
              <a:t>Choosing the right algorithm for the job is no easy task</a:t>
            </a:r>
          </a:p>
          <a:p>
            <a:pPr lvl="1"/>
            <a:r>
              <a:rPr lang="en-US" sz="1900" dirty="0" smtClean="0"/>
              <a:t>Data-mining complexity involved in identifying distinctive clusters</a:t>
            </a:r>
          </a:p>
          <a:p>
            <a:pPr lvl="1"/>
            <a:r>
              <a:rPr lang="en-US" sz="1900" dirty="0" smtClean="0"/>
              <a:t>Skewness to UK impacted by Exogenous influences like </a:t>
            </a:r>
            <a:r>
              <a:rPr lang="en-US" sz="1900" dirty="0" err="1" smtClean="0"/>
              <a:t>Brexit</a:t>
            </a:r>
            <a:r>
              <a:rPr lang="en-US" sz="1900" dirty="0" smtClean="0"/>
              <a:t>, Supply chain issues</a:t>
            </a:r>
            <a:endParaRPr lang="en-US" sz="1900" dirty="0"/>
          </a:p>
          <a:p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2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</a:t>
            </a:r>
            <a:endParaRPr lang="en-US" sz="3600" dirty="0"/>
          </a:p>
        </p:txBody>
      </p:sp>
      <p:pic>
        <p:nvPicPr>
          <p:cNvPr id="2050" name="Picture 2" descr="How to identify the best customers using RFM based segmentation | by Satish  Chilakala | Towards Data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407" y="4438074"/>
            <a:ext cx="3789593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2"/>
    </mc:Choice>
    <mc:Fallback xmlns="">
      <p:transition spd="slow" advTm="20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945" y="1967346"/>
            <a:ext cx="9144000" cy="221672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Online Retailer</a:t>
            </a:r>
            <a:br>
              <a:rPr lang="en-US" sz="4800" dirty="0" smtClean="0"/>
            </a:br>
            <a:r>
              <a:rPr lang="en-US" sz="3200" dirty="0" smtClean="0"/>
              <a:t>Week 2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Customer Segmentation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2691" y="4781863"/>
            <a:ext cx="4499775" cy="1214204"/>
          </a:xfrm>
        </p:spPr>
        <p:txBody>
          <a:bodyPr>
            <a:noAutofit/>
          </a:bodyPr>
          <a:lstStyle/>
          <a:p>
            <a:pPr algn="r"/>
            <a:r>
              <a:rPr lang="en-US" sz="1800" dirty="0" smtClean="0"/>
              <a:t>Data Science Capstone </a:t>
            </a:r>
          </a:p>
          <a:p>
            <a:pPr algn="r"/>
            <a:r>
              <a:rPr lang="en-US" sz="1800" dirty="0" smtClean="0"/>
              <a:t>Spring 2022 SECS 7259-01 22124</a:t>
            </a:r>
          </a:p>
          <a:p>
            <a:pPr algn="r"/>
            <a:r>
              <a:rPr lang="en-US" sz="1800" dirty="0" smtClean="0"/>
              <a:t>Vidya Rayanoothala</a:t>
            </a:r>
          </a:p>
          <a:p>
            <a:pPr algn="r"/>
            <a:endParaRPr lang="en-US" sz="1800" dirty="0" smtClean="0"/>
          </a:p>
          <a:p>
            <a:pPr algn="r"/>
            <a:endParaRPr lang="en-US" sz="1800" dirty="0" smtClean="0"/>
          </a:p>
          <a:p>
            <a:pPr algn="r"/>
            <a:endParaRPr lang="en-US" sz="1800" dirty="0"/>
          </a:p>
        </p:txBody>
      </p:sp>
      <p:pic>
        <p:nvPicPr>
          <p:cNvPr id="1026" name="Picture 2" descr="Market and Customer Segmentation Studies in Andheri East, Mumbai, Market  Search India Private Limited | ID: 21644203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436"/>
            <a:ext cx="4316995" cy="25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6" y="0"/>
            <a:ext cx="5528124" cy="15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9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0"/>
    </mc:Choice>
    <mc:Fallback xmlns="">
      <p:transition spd="slow" advTm="7343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Data Cleaning 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868218"/>
            <a:ext cx="8931565" cy="5989782"/>
          </a:xfrm>
        </p:spPr>
        <p:txBody>
          <a:bodyPr>
            <a:noAutofit/>
          </a:bodyPr>
          <a:lstStyle/>
          <a:p>
            <a:r>
              <a:rPr lang="en-US" sz="1800" dirty="0" smtClean="0"/>
              <a:t>Step 1: Combined 2 worksheets: </a:t>
            </a:r>
          </a:p>
          <a:p>
            <a:pPr lvl="1"/>
            <a:r>
              <a:rPr lang="en-US" sz="1600" dirty="0" smtClean="0"/>
              <a:t>Year 2009-10 and 2010-11</a:t>
            </a:r>
          </a:p>
          <a:p>
            <a:pPr lvl="1"/>
            <a:r>
              <a:rPr lang="en-US" sz="1600" dirty="0" smtClean="0"/>
              <a:t>Total 1067371 entries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Step 2: Removed entries without Customer ID</a:t>
            </a:r>
          </a:p>
          <a:p>
            <a:pPr lvl="1"/>
            <a:r>
              <a:rPr lang="en-US" sz="1600" dirty="0" smtClean="0"/>
              <a:t>Reduced to 824364 entries</a:t>
            </a:r>
          </a:p>
          <a:p>
            <a:endParaRPr lang="en-US" sz="1800" dirty="0" smtClean="0"/>
          </a:p>
          <a:p>
            <a:r>
              <a:rPr lang="en-US" sz="1800" dirty="0" smtClean="0"/>
              <a:t>Step 3: Outliers: Negative Quantity and Price</a:t>
            </a:r>
          </a:p>
          <a:p>
            <a:pPr lvl="1"/>
            <a:r>
              <a:rPr lang="en-US" sz="1600" dirty="0" smtClean="0"/>
              <a:t>Order Cancels have Negative Quantity. Also ‘C’ on Invoice number</a:t>
            </a:r>
          </a:p>
          <a:p>
            <a:pPr lvl="1"/>
            <a:r>
              <a:rPr lang="en-US" sz="1600" dirty="0" smtClean="0"/>
              <a:t>Negative Price marked for bad debt adjustments (5 entries)</a:t>
            </a:r>
          </a:p>
          <a:p>
            <a:pPr lvl="1"/>
            <a:r>
              <a:rPr lang="en-US" sz="1600" dirty="0" smtClean="0"/>
              <a:t>2 Bad debt adjustments (=22k amount) same date 12/8/11</a:t>
            </a:r>
          </a:p>
          <a:p>
            <a:pPr lvl="1"/>
            <a:endParaRPr lang="en-US" sz="1600" dirty="0"/>
          </a:p>
          <a:p>
            <a:r>
              <a:rPr lang="en-US" sz="1800" dirty="0" smtClean="0"/>
              <a:t>Step 4: Exploratory Data Analysis</a:t>
            </a:r>
          </a:p>
          <a:p>
            <a:pPr lvl="1"/>
            <a:r>
              <a:rPr lang="en-US" sz="1600" dirty="0" smtClean="0"/>
              <a:t>Amount spent by each Customer (ID)</a:t>
            </a:r>
          </a:p>
          <a:p>
            <a:pPr lvl="1"/>
            <a:r>
              <a:rPr lang="en-US" sz="1600" dirty="0" smtClean="0"/>
              <a:t>Frequency of purchase</a:t>
            </a:r>
          </a:p>
          <a:p>
            <a:pPr lvl="1"/>
            <a:r>
              <a:rPr lang="en-US" sz="1600" dirty="0" smtClean="0"/>
              <a:t>Value of each purchase</a:t>
            </a:r>
          </a:p>
          <a:p>
            <a:pPr lvl="1"/>
            <a:r>
              <a:rPr lang="en-US" sz="1600" dirty="0" smtClean="0"/>
              <a:t>Country of purchase volume</a:t>
            </a:r>
          </a:p>
          <a:p>
            <a:pPr lvl="1"/>
            <a:r>
              <a:rPr lang="en-US" sz="1600" dirty="0" smtClean="0"/>
              <a:t>Amount spent per country</a:t>
            </a:r>
          </a:p>
          <a:p>
            <a:pPr lvl="1"/>
            <a:r>
              <a:rPr lang="en-US" sz="1600" dirty="0" smtClean="0"/>
              <a:t>Seasonality - Month of purchase</a:t>
            </a:r>
          </a:p>
          <a:p>
            <a:pPr lvl="1"/>
            <a:endParaRPr lang="en-US" sz="1200" dirty="0" smtClean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45" y="2521527"/>
            <a:ext cx="5043055" cy="23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Prelim learning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1126836"/>
            <a:ext cx="6049818" cy="573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5942 customers spent on average 2801.80 currency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Each customers had purchased on average approx. 7.5 times in 2 years, at least once and at most 508 times</a:t>
            </a:r>
            <a:endParaRPr lang="en-US" sz="1800" dirty="0"/>
          </a:p>
          <a:p>
            <a:endParaRPr lang="en-US" sz="2000" dirty="0" smtClean="0"/>
          </a:p>
          <a:p>
            <a:r>
              <a:rPr lang="en-US" sz="2000" dirty="0" smtClean="0"/>
              <a:t>On average, 293.97 spent by a customer on a purchase</a:t>
            </a:r>
          </a:p>
          <a:p>
            <a:pPr lvl="1"/>
            <a:r>
              <a:rPr lang="en-US" sz="1800" dirty="0" smtClean="0"/>
              <a:t>75% of customer purchases within 357.41</a:t>
            </a:r>
          </a:p>
          <a:p>
            <a:endParaRPr lang="en-US" sz="2000" dirty="0" smtClean="0"/>
          </a:p>
          <a:p>
            <a:r>
              <a:rPr lang="en-US" sz="2000" dirty="0" smtClean="0"/>
              <a:t>Most Customers and most revenue generated from United Kingdom</a:t>
            </a:r>
          </a:p>
          <a:p>
            <a:pPr lvl="1"/>
            <a:r>
              <a:rPr lang="en-US" sz="1800" dirty="0" smtClean="0"/>
              <a:t>Ireland, Netherlands, Germany, France, and Australia - top Revenue generating countries/ markets</a:t>
            </a:r>
          </a:p>
          <a:p>
            <a:endParaRPr lang="en-US" sz="2000" dirty="0" smtClean="0"/>
          </a:p>
          <a:p>
            <a:r>
              <a:rPr lang="en-US" sz="2000" dirty="0" smtClean="0"/>
              <a:t>Seasonality </a:t>
            </a:r>
            <a:r>
              <a:rPr lang="en-US" sz="2000" dirty="0"/>
              <a:t>in revenue </a:t>
            </a:r>
            <a:r>
              <a:rPr lang="en-US" sz="2000" dirty="0" smtClean="0"/>
              <a:t>generated</a:t>
            </a:r>
          </a:p>
          <a:p>
            <a:pPr lvl="1"/>
            <a:r>
              <a:rPr lang="en-US" sz="1800" dirty="0"/>
              <a:t>Peak months: Q4 – Oct to Dec</a:t>
            </a:r>
          </a:p>
          <a:p>
            <a:pPr marL="228600" lvl="1"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623" y="325083"/>
            <a:ext cx="4581525" cy="32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624" y="4047338"/>
            <a:ext cx="5032062" cy="2649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4906" y="3722255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Month over Month: Revenue Generated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74624" y="0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Revenue Generated in 2 years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069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Next Steps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5491" y="1625599"/>
            <a:ext cx="10474036" cy="4904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Analyze if any pattern in Cancel orders by Country, purchase Date/ month, Recent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Begin with RFM Analysis</a:t>
            </a:r>
          </a:p>
          <a:p>
            <a:endParaRPr lang="en-US" sz="2000" dirty="0"/>
          </a:p>
          <a:p>
            <a:r>
              <a:rPr lang="en-US" sz="2000" dirty="0" smtClean="0"/>
              <a:t>Compliment findings with predictive analysis using K-Means Clustering Algorithms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79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945" y="1967346"/>
            <a:ext cx="9144000" cy="221672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Online Retailer</a:t>
            </a:r>
            <a:br>
              <a:rPr lang="en-US" sz="4800" dirty="0" smtClean="0"/>
            </a:br>
            <a:r>
              <a:rPr lang="en-US" sz="3200" dirty="0" smtClean="0"/>
              <a:t>Week 3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Customer Segmentation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2691" y="4781863"/>
            <a:ext cx="4499775" cy="1214204"/>
          </a:xfrm>
        </p:spPr>
        <p:txBody>
          <a:bodyPr>
            <a:noAutofit/>
          </a:bodyPr>
          <a:lstStyle/>
          <a:p>
            <a:pPr algn="r"/>
            <a:r>
              <a:rPr lang="en-US" sz="1800" dirty="0" smtClean="0"/>
              <a:t>Data Science Capstone </a:t>
            </a:r>
          </a:p>
          <a:p>
            <a:pPr algn="r"/>
            <a:r>
              <a:rPr lang="en-US" sz="1800" dirty="0" smtClean="0"/>
              <a:t>Spring 2022 SECS 7259-01 22124</a:t>
            </a:r>
          </a:p>
          <a:p>
            <a:pPr algn="r"/>
            <a:r>
              <a:rPr lang="en-US" sz="1800" dirty="0" smtClean="0"/>
              <a:t>Vidya Rayanoothala</a:t>
            </a:r>
          </a:p>
          <a:p>
            <a:pPr algn="r"/>
            <a:endParaRPr lang="en-US" sz="1800" dirty="0" smtClean="0"/>
          </a:p>
          <a:p>
            <a:pPr algn="r"/>
            <a:endParaRPr lang="en-US" sz="1800" dirty="0" smtClean="0"/>
          </a:p>
          <a:p>
            <a:pPr algn="r"/>
            <a:endParaRPr lang="en-US" sz="1800" dirty="0"/>
          </a:p>
        </p:txBody>
      </p:sp>
      <p:pic>
        <p:nvPicPr>
          <p:cNvPr id="1026" name="Picture 2" descr="Market and Customer Segmentation Studies in Andheri East, Mumbai, Market  Search India Private Limited | ID: 21644203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436"/>
            <a:ext cx="4316995" cy="25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6" y="0"/>
            <a:ext cx="5528124" cy="15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0"/>
    </mc:Choice>
    <mc:Fallback xmlns="">
      <p:transition spd="slow" advTm="7343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1239</Words>
  <Application>Microsoft Office PowerPoint</Application>
  <PresentationFormat>Widescreen</PresentationFormat>
  <Paragraphs>210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Inter</vt:lpstr>
      <vt:lpstr>Office Theme</vt:lpstr>
      <vt:lpstr>Online Retailer  Customer Segmentation</vt:lpstr>
      <vt:lpstr>Online Retailer: Business Objective </vt:lpstr>
      <vt:lpstr>Data Acquisition</vt:lpstr>
      <vt:lpstr>Online Retailer: </vt:lpstr>
      <vt:lpstr>Online Retailer Week 2 Customer Segmentation</vt:lpstr>
      <vt:lpstr>Online Retailer: Data Cleaning </vt:lpstr>
      <vt:lpstr>Online Retailer: Prelim learning</vt:lpstr>
      <vt:lpstr>Online Retailer: Next Steps</vt:lpstr>
      <vt:lpstr>Online Retailer Week 3 Customer Segmentation</vt:lpstr>
      <vt:lpstr>Online Retailer: Exploratory Data Analysis (contd.)</vt:lpstr>
      <vt:lpstr>Online Retailer: Baseline vs. V1 model</vt:lpstr>
      <vt:lpstr>Online Retailer: Next Steps</vt:lpstr>
      <vt:lpstr>Online Retailer Week 4 Customer Segmentation</vt:lpstr>
      <vt:lpstr>Online Retailer: V2 Model</vt:lpstr>
      <vt:lpstr>Online Retailer: V2 model</vt:lpstr>
      <vt:lpstr>Online Retailer: Next Steps</vt:lpstr>
      <vt:lpstr>Online Retailer Week 5 Customer Segmentation</vt:lpstr>
      <vt:lpstr>Online Retailer: Final Model</vt:lpstr>
      <vt:lpstr>Online Retailer: Final model</vt:lpstr>
      <vt:lpstr>Online Retailer: Model Profiling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Retailer  Customer Segmentation</dc:title>
  <dc:creator>Rayanoothala, Vidya [IEC-IO]</dc:creator>
  <cp:lastModifiedBy>Rayanoothala, Vidya [IEC-IO]</cp:lastModifiedBy>
  <cp:revision>39</cp:revision>
  <dcterms:created xsi:type="dcterms:W3CDTF">2022-05-10T07:28:49Z</dcterms:created>
  <dcterms:modified xsi:type="dcterms:W3CDTF">2022-05-31T11:14:55Z</dcterms:modified>
</cp:coreProperties>
</file>